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7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62" r:id="rId10"/>
    <p:sldId id="264" r:id="rId11"/>
    <p:sldId id="265" r:id="rId12"/>
    <p:sldId id="268" r:id="rId13"/>
    <p:sldId id="267" r:id="rId14"/>
    <p:sldId id="263" r:id="rId15"/>
    <p:sldId id="266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488B9-8CD3-457C-AD6B-C2508EC4FF5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B84E8-B809-4010-9F4D-8ADFDDE0C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2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ADHE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2019 AIRO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High School Student Data</a:t>
            </a:r>
          </a:p>
          <a:p>
            <a:pPr lvl="1"/>
            <a:r>
              <a:rPr lang="en-US" dirty="0" smtClean="0"/>
              <a:t>Meeting with </a:t>
            </a:r>
            <a:r>
              <a:rPr lang="en-US" dirty="0" err="1" smtClean="0"/>
              <a:t>Sr</a:t>
            </a:r>
            <a:r>
              <a:rPr lang="en-US" dirty="0" smtClean="0"/>
              <a:t> Leadership at ADHE this month</a:t>
            </a:r>
          </a:p>
        </p:txBody>
      </p:sp>
    </p:spTree>
    <p:extLst>
      <p:ext uri="{BB962C8B-B14F-4D97-AF65-F5344CB8AC3E}">
        <p14:creationId xmlns:p14="http://schemas.microsoft.com/office/powerpoint/2010/main" val="25670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Instructor Credit Hours</a:t>
            </a:r>
          </a:p>
          <a:p>
            <a:pPr lvl="1"/>
            <a:r>
              <a:rPr lang="en-US" dirty="0" smtClean="0"/>
              <a:t>Cross check of course credits vs. Workload</a:t>
            </a:r>
          </a:p>
          <a:p>
            <a:pPr lvl="1"/>
            <a:r>
              <a:rPr lang="en-US" dirty="0" smtClean="0"/>
              <a:t>To be discussed at SISAC</a:t>
            </a:r>
          </a:p>
        </p:txBody>
      </p:sp>
    </p:spTree>
    <p:extLst>
      <p:ext uri="{BB962C8B-B14F-4D97-AF65-F5344CB8AC3E}">
        <p14:creationId xmlns:p14="http://schemas.microsoft.com/office/powerpoint/2010/main" val="22731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VALIDATION IS NOT LAW!</a:t>
            </a:r>
          </a:p>
          <a:p>
            <a:pPr lvl="1"/>
            <a:r>
              <a:rPr lang="en-US" dirty="0" smtClean="0"/>
              <a:t>It is there to assist institutions in being compliant with the law.</a:t>
            </a:r>
          </a:p>
          <a:p>
            <a:pPr lvl="1"/>
            <a:r>
              <a:rPr lang="en-US" dirty="0" smtClean="0"/>
              <a:t>Just because you can make it pass, doesn’t make it right!</a:t>
            </a:r>
          </a:p>
        </p:txBody>
      </p:sp>
    </p:spTree>
    <p:extLst>
      <p:ext uri="{BB962C8B-B14F-4D97-AF65-F5344CB8AC3E}">
        <p14:creationId xmlns:p14="http://schemas.microsoft.com/office/powerpoint/2010/main" val="12442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Please EMAIL Validation Questions!</a:t>
            </a:r>
          </a:p>
          <a:p>
            <a:pPr lvl="1"/>
            <a:r>
              <a:rPr lang="en-US" dirty="0" smtClean="0"/>
              <a:t>200+ Emails per day plus phone calls!</a:t>
            </a:r>
            <a:endParaRPr lang="en-US" dirty="0"/>
          </a:p>
          <a:p>
            <a:pPr lvl="1"/>
            <a:r>
              <a:rPr lang="en-US" dirty="0" smtClean="0"/>
              <a:t>After January, back to business as usual.</a:t>
            </a:r>
          </a:p>
        </p:txBody>
      </p:sp>
    </p:spTree>
    <p:extLst>
      <p:ext uri="{BB962C8B-B14F-4D97-AF65-F5344CB8AC3E}">
        <p14:creationId xmlns:p14="http://schemas.microsoft.com/office/powerpoint/2010/main" val="26542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Funding Model – Year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Distribution approved at October AHECB meeting.</a:t>
            </a:r>
          </a:p>
          <a:p>
            <a:r>
              <a:rPr lang="en-US" sz="2400" dirty="0" smtClean="0"/>
              <a:t>Final Rules review of policy changes schedule for January.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96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funding model – year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visits to ALL funding formula institutions in the next 6 months!</a:t>
            </a:r>
          </a:p>
          <a:p>
            <a:pPr lvl="1"/>
            <a:r>
              <a:rPr lang="en-US" dirty="0" smtClean="0"/>
              <a:t>Email me now to set it up for premium scheduling!</a:t>
            </a:r>
          </a:p>
          <a:p>
            <a:pPr lvl="1"/>
            <a:r>
              <a:rPr lang="en-US" dirty="0" smtClean="0"/>
              <a:t>Will include:</a:t>
            </a:r>
          </a:p>
          <a:p>
            <a:pPr lvl="2"/>
            <a:r>
              <a:rPr lang="en-US" dirty="0"/>
              <a:t>One day review of </a:t>
            </a:r>
            <a:r>
              <a:rPr lang="en-US" dirty="0" smtClean="0"/>
              <a:t>you institution’s data </a:t>
            </a:r>
            <a:r>
              <a:rPr lang="en-US" dirty="0"/>
              <a:t>prior to coming</a:t>
            </a:r>
          </a:p>
          <a:p>
            <a:pPr lvl="2"/>
            <a:r>
              <a:rPr lang="en-US" dirty="0" smtClean="0"/>
              <a:t>Meeting with administration</a:t>
            </a:r>
          </a:p>
          <a:p>
            <a:pPr lvl="2"/>
            <a:r>
              <a:rPr lang="en-US" dirty="0" smtClean="0"/>
              <a:t>Meeting with IR</a:t>
            </a:r>
          </a:p>
          <a:p>
            <a:pPr lvl="2"/>
            <a:r>
              <a:rPr lang="en-US" dirty="0" smtClean="0"/>
              <a:t>Anything else your campus needs from the visit!</a:t>
            </a:r>
          </a:p>
          <a:p>
            <a:r>
              <a:rPr lang="en-US" dirty="0" smtClean="0"/>
              <a:t>First Run of Credentials to Occur in January or February!</a:t>
            </a:r>
          </a:p>
          <a:p>
            <a:r>
              <a:rPr lang="en-US" dirty="0" smtClean="0"/>
              <a:t>Distribution Model to be presented at the July AHECB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December 18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January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changes to IPEDS dates or submission dates after January.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HIGH PRIORITY – Fall 2019 Term Files (.DAT)!</a:t>
            </a:r>
          </a:p>
          <a:p>
            <a:pPr lvl="1"/>
            <a:r>
              <a:rPr lang="en-US" dirty="0" smtClean="0"/>
              <a:t>Official Enrollment published in </a:t>
            </a:r>
            <a:r>
              <a:rPr lang="en-US" u="sng" dirty="0" smtClean="0"/>
              <a:t>January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Overall, number of questions of “How do I find my errors?” has dramatically decreased.</a:t>
            </a:r>
          </a:p>
          <a:p>
            <a:pPr marL="27432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432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Reminder: Do not pad with zeros or nines!!</a:t>
            </a:r>
          </a:p>
          <a:p>
            <a:pPr lvl="1"/>
            <a:r>
              <a:rPr lang="en-US" sz="2400" dirty="0" smtClean="0"/>
              <a:t>Quantifiable numbers are skewed.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4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System Maintenance occurs most evenings and on Saturdays.</a:t>
            </a:r>
          </a:p>
          <a:p>
            <a:pPr lvl="1"/>
            <a:r>
              <a:rPr lang="en-US" sz="2200" dirty="0" smtClean="0"/>
              <a:t>Files dropped after 8:00pm will run at 7:00am.</a:t>
            </a:r>
          </a:p>
          <a:p>
            <a:pPr lvl="1"/>
            <a:r>
              <a:rPr lang="en-US" sz="2200" dirty="0" smtClean="0"/>
              <a:t>We do not recommend attempting to process on Saturday.</a:t>
            </a:r>
          </a:p>
          <a:p>
            <a:pPr lvl="1"/>
            <a:r>
              <a:rPr lang="en-US" sz="2200" dirty="0" smtClean="0"/>
              <a:t>Automation of system will allow for processing on days when R&amp;A staff are unavailable.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97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AR9999 (Generic Code for Arkansas High Schools and Colleges) added back to validation</a:t>
            </a:r>
          </a:p>
          <a:p>
            <a:pPr lvl="1"/>
            <a:r>
              <a:rPr lang="en-US" sz="2000" dirty="0" smtClean="0"/>
              <a:t>To be used </a:t>
            </a:r>
            <a:r>
              <a:rPr lang="en-US" sz="2000" u="sng" dirty="0" smtClean="0"/>
              <a:t>only</a:t>
            </a:r>
            <a:r>
              <a:rPr lang="en-US" sz="2000" dirty="0" smtClean="0"/>
              <a:t> for institutions without an ACT High School Code or </a:t>
            </a:r>
            <a:r>
              <a:rPr lang="en-US" sz="2000" dirty="0" err="1" smtClean="0"/>
              <a:t>Fice</a:t>
            </a:r>
            <a:r>
              <a:rPr lang="en-US" sz="2000" dirty="0" smtClean="0"/>
              <a:t> Code.</a:t>
            </a:r>
          </a:p>
        </p:txBody>
      </p:sp>
    </p:spTree>
    <p:extLst>
      <p:ext uri="{BB962C8B-B14F-4D97-AF65-F5344CB8AC3E}">
        <p14:creationId xmlns:p14="http://schemas.microsoft.com/office/powerpoint/2010/main" val="32581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Other Important </a:t>
            </a:r>
            <a:r>
              <a:rPr lang="en-US" sz="2800" dirty="0" err="1" smtClean="0"/>
              <a:t>Fice</a:t>
            </a:r>
            <a:r>
              <a:rPr lang="en-US" sz="2800" dirty="0" smtClean="0"/>
              <a:t>/HS Codes</a:t>
            </a:r>
          </a:p>
          <a:p>
            <a:pPr lvl="1"/>
            <a:r>
              <a:rPr lang="en-US" dirty="0" smtClean="0"/>
              <a:t>960000 = GED</a:t>
            </a:r>
          </a:p>
          <a:p>
            <a:pPr lvl="1"/>
            <a:r>
              <a:rPr lang="en-US" dirty="0" smtClean="0"/>
              <a:t>969999 = Homeschooled</a:t>
            </a:r>
          </a:p>
          <a:p>
            <a:pPr lvl="1"/>
            <a:r>
              <a:rPr lang="en-US" dirty="0" smtClean="0"/>
              <a:t>FC9999 = Foreign HS/College</a:t>
            </a:r>
          </a:p>
          <a:p>
            <a:pPr lvl="1"/>
            <a:r>
              <a:rPr lang="en-US" dirty="0" smtClean="0"/>
              <a:t>TE9999 = US Territory HS/College (Puerto Rico)</a:t>
            </a:r>
          </a:p>
          <a:p>
            <a:pPr lvl="1"/>
            <a:r>
              <a:rPr lang="en-US" dirty="0" smtClean="0"/>
              <a:t>MP9999 = Military Transcript (without a </a:t>
            </a:r>
            <a:r>
              <a:rPr lang="en-US" dirty="0" err="1" smtClean="0"/>
              <a:t>Fice</a:t>
            </a:r>
            <a:r>
              <a:rPr lang="en-US" dirty="0" smtClean="0"/>
              <a:t> Code)</a:t>
            </a:r>
          </a:p>
        </p:txBody>
      </p:sp>
    </p:spTree>
    <p:extLst>
      <p:ext uri="{BB962C8B-B14F-4D97-AF65-F5344CB8AC3E}">
        <p14:creationId xmlns:p14="http://schemas.microsoft.com/office/powerpoint/2010/main" val="24880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New Country Code Created.</a:t>
            </a:r>
          </a:p>
          <a:p>
            <a:pPr lvl="1"/>
            <a:r>
              <a:rPr lang="en-US" sz="2400" dirty="0" smtClean="0"/>
              <a:t>UNK = Country of Origin Unknown</a:t>
            </a:r>
          </a:p>
        </p:txBody>
      </p:sp>
    </p:spTree>
    <p:extLst>
      <p:ext uri="{BB962C8B-B14F-4D97-AF65-F5344CB8AC3E}">
        <p14:creationId xmlns:p14="http://schemas.microsoft.com/office/powerpoint/2010/main" val="38249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submissions,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Don’t save your passwords in the browser!!!!!!!</a:t>
            </a:r>
          </a:p>
          <a:p>
            <a:pPr lvl="1"/>
            <a:r>
              <a:rPr lang="en-US" dirty="0" smtClean="0"/>
              <a:t>Please!</a:t>
            </a:r>
          </a:p>
          <a:p>
            <a:pPr lvl="2"/>
            <a:r>
              <a:rPr lang="en-US" dirty="0" smtClean="0"/>
              <a:t>Just don’t!</a:t>
            </a:r>
          </a:p>
          <a:p>
            <a:pPr lvl="3"/>
            <a:r>
              <a:rPr lang="en-US" dirty="0" smtClean="0"/>
              <a:t>It won’t work!</a:t>
            </a:r>
          </a:p>
          <a:p>
            <a:pPr lvl="4"/>
            <a:r>
              <a:rPr lang="en-US" dirty="0" smtClean="0"/>
              <a:t>Security, security!</a:t>
            </a:r>
          </a:p>
        </p:txBody>
      </p:sp>
    </p:spTree>
    <p:extLst>
      <p:ext uri="{BB962C8B-B14F-4D97-AF65-F5344CB8AC3E}">
        <p14:creationId xmlns:p14="http://schemas.microsoft.com/office/powerpoint/2010/main" val="372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1537</TotalTime>
  <Words>475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Rockwell Condensed</vt:lpstr>
      <vt:lpstr>Wingdings</vt:lpstr>
      <vt:lpstr>Wood Type</vt:lpstr>
      <vt:lpstr>ADHE Update</vt:lpstr>
      <vt:lpstr>New Calendars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Notes from submissions, so far…</vt:lpstr>
      <vt:lpstr>Productivity Funding Model – Year 3</vt:lpstr>
      <vt:lpstr>Productivity funding model – year 4</vt:lpstr>
    </vt:vector>
  </TitlesOfParts>
  <Company>ADHE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ADHE Update</dc:title>
  <dc:creator>Beth Stewart</dc:creator>
  <cp:lastModifiedBy>Sonia Hazelwood</cp:lastModifiedBy>
  <cp:revision>30</cp:revision>
  <cp:lastPrinted>2019-11-12T14:48:25Z</cp:lastPrinted>
  <dcterms:created xsi:type="dcterms:W3CDTF">2019-11-07T19:22:02Z</dcterms:created>
  <dcterms:modified xsi:type="dcterms:W3CDTF">2019-11-12T14:48:29Z</dcterms:modified>
</cp:coreProperties>
</file>